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02849"/>
    <a:srgbClr val="F622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DC5A4-72E9-4DCE-954E-48B9FDFE1B00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29F32-29F2-41C5-A2B6-30E7FC69A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B59E-FF87-43E5-8C70-41B3C0759CB6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8CF8-1D87-4B08-AC7D-782BB1854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57282-B181-4DAB-8ADE-ED82FA1D99CE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2C65-7ACE-4997-AF70-5BA2FA0E6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2F0D6-AB7C-4800-B92C-40548A6CACDA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C3E7-A1DD-481F-B815-09E13AD6E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86A25-4181-40D9-BB21-F4B98AC4DD64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0593C-EC02-49EF-B076-B8874E866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0567-E764-492A-9877-4D313585DB2E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34C5C-BD0A-4AEF-8409-1CB406BBA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21F4-DC72-4363-A145-71FE4F3C6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8876-15A2-49C4-9887-3FA9D3433537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A3F54-F006-48F9-8D46-101B438699A3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D7597-C7E3-4689-B5A8-6CD3A4F43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8B71-8D1D-4226-A411-14D62F217AD1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36F8F-6CB5-48C0-A0C7-9107C1E44F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4FFC2-66A2-47E4-A82D-2459DC2AD0A8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1F78-C77B-46D4-A274-9DAEED898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5325C-BC3F-44DE-BF5E-1E967540A07F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C43F-2CE8-410A-9FD4-448827312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6BE9D1E-B30C-4FA4-BF9A-651A0CB6269A}" type="datetimeFigureOut">
              <a:rPr lang="ru-RU"/>
              <a:pPr>
                <a:defRPr/>
              </a:pPr>
              <a:t>29.04.2012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D823C90-3E46-4A61-A203-EA6F8F6BB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29" r:id="rId2"/>
    <p:sldLayoutId id="2147483738" r:id="rId3"/>
    <p:sldLayoutId id="2147483730" r:id="rId4"/>
    <p:sldLayoutId id="2147483739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4437112"/>
            <a:ext cx="8305800" cy="151216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Учитель: </a:t>
            </a:r>
            <a:r>
              <a:rPr lang="ru-RU" b="1" dirty="0" err="1" smtClean="0">
                <a:solidFill>
                  <a:srgbClr val="002060"/>
                </a:solidFill>
              </a:rPr>
              <a:t>Бауло</a:t>
            </a:r>
            <a:r>
              <a:rPr lang="ru-RU" b="1" dirty="0" smtClean="0">
                <a:solidFill>
                  <a:srgbClr val="002060"/>
                </a:solidFill>
              </a:rPr>
              <a:t> Е.М. 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МОУ СОШ №2 г. Унеча Брянской области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Знаки препинания в ССП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C00000"/>
                </a:solidFill>
              </a:rPr>
              <a:t>Пока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C00000"/>
                </a:solidFill>
              </a:rPr>
              <a:t>Когда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C00000"/>
                </a:solidFill>
              </a:rPr>
              <a:t>Как только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C00000"/>
                </a:solidFill>
              </a:rPr>
              <a:t>Лишь только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4800" smtClean="0">
                <a:solidFill>
                  <a:srgbClr val="C00000"/>
                </a:solidFill>
              </a:rPr>
              <a:t>Перед тем как</a:t>
            </a:r>
          </a:p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smtClean="0">
                <a:solidFill>
                  <a:srgbClr val="FFFF00"/>
                </a:solidFill>
              </a:rPr>
              <a:t>Придумайте 5 ССП, используя союзы:</a:t>
            </a:r>
            <a:endParaRPr lang="ru-RU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38687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rgbClr val="FFC000"/>
                </a:solidFill>
              </a:rPr>
              <a:t>1. Словом, время уже истекло и пора было уходить.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2. С деревьев капало и вокруг пахло листвой.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3. Где будет собрание и кто его председатель?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4. Как тихо вокруг и как чисто звездное небо!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smtClean="0">
                <a:solidFill>
                  <a:srgbClr val="F02849"/>
                </a:solidFill>
              </a:rPr>
              <a:t>Объясните, почему перед союзом И не нужна запятая</a:t>
            </a:r>
            <a:endParaRPr lang="ru-RU" i="1">
              <a:solidFill>
                <a:srgbClr val="F028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rgbClr val="000000"/>
                </a:solidFill>
              </a:rPr>
              <a:t>1.Тут раздался лёгкий свист – и Дубровский умолк.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4000" dirty="0" smtClean="0">
              <a:solidFill>
                <a:srgbClr val="0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rgbClr val="000000"/>
                </a:solidFill>
              </a:rPr>
              <a:t>2. Полчаса на отдых - и опять за работу.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4000" dirty="0" smtClean="0">
              <a:solidFill>
                <a:srgbClr val="0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rgbClr val="000000"/>
                </a:solidFill>
              </a:rPr>
              <a:t>3. Я спешу туда – а там уж  весь город.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u="sng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Тире в ССП</a:t>
            </a:r>
            <a:endParaRPr lang="ru-RU" i="1" u="sng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3600" dirty="0" smtClean="0">
                <a:solidFill>
                  <a:srgbClr val="C00000"/>
                </a:solidFill>
              </a:rPr>
              <a:t>Вывод: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 Если во второй части ССП содержится неожиданное присоединение или резкое противопоставление, то вместо запятой перед И ставится ТИРЕ.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29534" cy="49911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/>
              <a:t/>
            </a:r>
            <a:br>
              <a:rPr lang="ru-RU" b="1" smtClean="0"/>
            </a:b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310062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000" i="1" smtClean="0">
                <a:solidFill>
                  <a:schemeClr val="accent6">
                    <a:lumMod val="50000"/>
                  </a:schemeClr>
                </a:solidFill>
              </a:rPr>
              <a:t>                 МОУ </a:t>
            </a:r>
            <a:r>
              <a:rPr lang="ru-RU" sz="4000" i="1" dirty="0" smtClean="0">
                <a:solidFill>
                  <a:schemeClr val="accent6">
                    <a:lumMod val="50000"/>
                  </a:schemeClr>
                </a:solidFill>
              </a:rPr>
              <a:t>СОШ №2 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4000" i="1" dirty="0" smtClean="0">
                <a:solidFill>
                  <a:schemeClr val="accent6">
                    <a:lumMod val="50000"/>
                  </a:schemeClr>
                </a:solidFill>
              </a:rPr>
              <a:t>г. Унеча  Брянской области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4000" i="1" dirty="0" smtClean="0">
                <a:solidFill>
                  <a:schemeClr val="accent6">
                    <a:lumMod val="50000"/>
                  </a:schemeClr>
                </a:solidFill>
              </a:rPr>
              <a:t>Учитель: </a:t>
            </a:r>
            <a:r>
              <a:rPr lang="ru-RU" sz="4000" i="1" dirty="0" err="1" smtClean="0">
                <a:solidFill>
                  <a:schemeClr val="accent6">
                    <a:lumMod val="50000"/>
                  </a:schemeClr>
                </a:solidFill>
              </a:rPr>
              <a:t>Бауло</a:t>
            </a:r>
            <a:r>
              <a:rPr lang="ru-RU" sz="4000" i="1" dirty="0" smtClean="0">
                <a:solidFill>
                  <a:schemeClr val="accent6">
                    <a:lumMod val="50000"/>
                  </a:schemeClr>
                </a:solidFill>
              </a:rPr>
              <a:t> Елена Михайловна</a:t>
            </a:r>
            <a:endParaRPr lang="ru-RU" sz="4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857375"/>
            <a:ext cx="8358188" cy="4429125"/>
          </a:xfrm>
        </p:spPr>
        <p:txBody>
          <a:bodyPr/>
          <a:lstStyle/>
          <a:p>
            <a:pPr marL="514350" indent="-51435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r>
              <a:rPr lang="ru-RU" sz="4000" dirty="0" smtClean="0">
                <a:solidFill>
                  <a:srgbClr val="FFFF00"/>
                </a:solidFill>
              </a:rPr>
              <a:t>,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FFFF00"/>
                </a:solidFill>
              </a:rPr>
              <a:t>(    )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r>
              <a:rPr lang="ru-RU" sz="4000" dirty="0" smtClean="0">
                <a:solidFill>
                  <a:srgbClr val="FFFF00"/>
                </a:solidFill>
              </a:rPr>
              <a:t>,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FFFF00"/>
                </a:solidFill>
              </a:rPr>
              <a:t>(    ), (    )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4000" dirty="0" smtClean="0">
                <a:solidFill>
                  <a:srgbClr val="FFFF00"/>
                </a:solidFill>
              </a:rPr>
              <a:t>(    ), </a:t>
            </a: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r>
              <a:rPr lang="ru-RU" sz="4000" dirty="0" smtClean="0">
                <a:solidFill>
                  <a:srgbClr val="FFFF00"/>
                </a:solidFill>
              </a:rPr>
              <a:t>,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FFFF00"/>
                </a:solidFill>
              </a:rPr>
              <a:t>(    )</a:t>
            </a:r>
          </a:p>
          <a:p>
            <a:pPr marL="514350" indent="-51435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r>
              <a:rPr lang="ru-RU" sz="4000" dirty="0" smtClean="0">
                <a:solidFill>
                  <a:srgbClr val="FFFF00"/>
                </a:solidFill>
              </a:rPr>
              <a:t>, но </a:t>
            </a: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endParaRPr lang="ru-RU" sz="4000" dirty="0" smtClean="0">
              <a:solidFill>
                <a:srgbClr val="FFFF00"/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r>
              <a:rPr lang="ru-RU" sz="4000" dirty="0" smtClean="0">
                <a:solidFill>
                  <a:srgbClr val="FFFF00"/>
                </a:solidFill>
              </a:rPr>
              <a:t> : </a:t>
            </a:r>
            <a:r>
              <a:rPr lang="en-US" sz="4000" dirty="0" smtClean="0">
                <a:solidFill>
                  <a:srgbClr val="FFFF00"/>
                </a:solidFill>
              </a:rPr>
              <a:t>[   ]</a:t>
            </a:r>
            <a:endParaRPr lang="ru-RU" sz="4000" dirty="0" smtClean="0">
              <a:solidFill>
                <a:srgbClr val="FFFF00"/>
              </a:solidFill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85883"/>
          </a:xfrm>
          <a:ln w="12700">
            <a:solidFill>
              <a:schemeClr val="bg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00"/>
                </a:solidFill>
              </a:rPr>
              <a:t>Прокомментируйте схемы</a:t>
            </a:r>
            <a:endParaRPr lang="ru-R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7972425" cy="43815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1.Желтым и красным огнем полыхают вязы и клёны в пойме.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000" b="1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2. Я открыл глаза и увидел черное небо усеянное яркими звездами.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94299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Объясните, какое это предложение: простое или сложное, нужны ли знаки препинания?</a:t>
            </a:r>
            <a:endParaRPr lang="ru-RU" sz="3200" b="1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857375"/>
            <a:ext cx="8643937" cy="4238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Ещё накануне ничто не предвещало беды и всё вокруг было тихо и спокойно.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0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 сумерки в небе начали появляться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первые звезды и зажглись огни  в окнах домов.</a:t>
            </a:r>
            <a:endParaRPr lang="ru-RU" sz="4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rgbClr val="FFC000"/>
                </a:solidFill>
              </a:rPr>
              <a:t>Объясните, какое это предложение: простое или сложное, нужны ли знаки препинания?</a:t>
            </a:r>
            <a:endParaRPr lang="ru-RU" sz="3200" b="1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5400" b="1" smtClean="0">
                <a:solidFill>
                  <a:srgbClr val="FFC000"/>
                </a:solidFill>
              </a:rPr>
              <a:t> В ССП с общим второстепенным членом запятая перед сочинительным союзом НЕ СТАВИТСЯ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C00000"/>
                </a:solidFill>
              </a:rPr>
              <a:t>Вывод:</a:t>
            </a:r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0243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Через полчаса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Поздно вечером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 полудню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 раннего утра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Весь день</a:t>
            </a:r>
            <a:endParaRPr lang="ru-RU" sz="4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001056" cy="1785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3200" b="1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200" b="1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3200" b="1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200" b="1" smtClean="0">
                <a:solidFill>
                  <a:schemeClr val="accent4">
                    <a:lumMod val="50000"/>
                  </a:schemeClr>
                </a:solidFill>
              </a:rPr>
              <a:t>Используя данные обстоятельства  в качестве общего второстепенного члена, составьте 5  ССП</a:t>
            </a:r>
            <a:br>
              <a:rPr lang="ru-RU" sz="3200" b="1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sz="3200" b="1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А у другого берега плещет-ся рыба и …</a:t>
            </a:r>
          </a:p>
          <a:p>
            <a:pPr eaLnBrk="1" hangingPunct="1"/>
            <a:r>
              <a:rPr lang="ru-RU" sz="4800" smtClean="0"/>
              <a:t>Не сосне, совсем рядом, запел зяблик и …</a:t>
            </a:r>
          </a:p>
          <a:p>
            <a:pPr eaLnBrk="1" hangingPunct="1"/>
            <a:r>
              <a:rPr lang="ru-RU" sz="4800" smtClean="0"/>
              <a:t>На бурой хвойной подстил-ке белеют поганки и 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1443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smtClean="0">
                <a:solidFill>
                  <a:srgbClr val="FF0000"/>
                </a:solidFill>
              </a:rPr>
              <a:t>Продолжите предложения по схемам: </a:t>
            </a:r>
            <a:br>
              <a:rPr lang="ru-RU" sz="3200" b="1" smtClean="0">
                <a:solidFill>
                  <a:srgbClr val="FF0000"/>
                </a:solidFill>
              </a:rPr>
            </a:br>
            <a:r>
              <a:rPr lang="ru-RU" sz="3200" b="1" smtClean="0">
                <a:solidFill>
                  <a:srgbClr val="FFC000"/>
                </a:solidFill>
              </a:rPr>
              <a:t>1. </a:t>
            </a:r>
            <a:r>
              <a:rPr sz="3200" b="1" smtClean="0">
                <a:solidFill>
                  <a:srgbClr val="FFC000"/>
                </a:solidFill>
              </a:rPr>
              <a:t>[ O </a:t>
            </a:r>
            <a:r>
              <a:rPr lang="ru-RU" sz="3200" b="1" smtClean="0">
                <a:solidFill>
                  <a:srgbClr val="FFC000"/>
                </a:solidFill>
              </a:rPr>
              <a:t>и</a:t>
            </a:r>
            <a:r>
              <a:rPr sz="3200" b="1" smtClean="0">
                <a:solidFill>
                  <a:srgbClr val="FFC000"/>
                </a:solidFill>
              </a:rPr>
              <a:t> O]  </a:t>
            </a:r>
            <a:r>
              <a:rPr lang="ru-RU" sz="3200" b="1" smtClean="0">
                <a:solidFill>
                  <a:srgbClr val="FFC000"/>
                </a:solidFill>
              </a:rPr>
              <a:t> </a:t>
            </a:r>
            <a:r>
              <a:rPr sz="3200" b="1" smtClean="0">
                <a:solidFill>
                  <a:srgbClr val="FFC000"/>
                </a:solidFill>
              </a:rPr>
              <a:t> </a:t>
            </a:r>
            <a:r>
              <a:rPr lang="ru-RU" sz="3200" b="1" smtClean="0">
                <a:solidFill>
                  <a:srgbClr val="FFC000"/>
                </a:solidFill>
              </a:rPr>
              <a:t>2. </a:t>
            </a:r>
            <a:r>
              <a:rPr sz="3200" b="1" smtClean="0">
                <a:solidFill>
                  <a:srgbClr val="FFC000"/>
                </a:solidFill>
              </a:rPr>
              <a:t>[   ] </a:t>
            </a:r>
            <a:r>
              <a:rPr lang="ru-RU" sz="3200" b="1" smtClean="0">
                <a:solidFill>
                  <a:srgbClr val="FFC000"/>
                </a:solidFill>
              </a:rPr>
              <a:t>и</a:t>
            </a:r>
            <a:r>
              <a:rPr sz="3200" b="1" smtClean="0">
                <a:solidFill>
                  <a:srgbClr val="FFC000"/>
                </a:solidFill>
              </a:rPr>
              <a:t> [    ].</a:t>
            </a:r>
            <a:endParaRPr lang="ru-RU" sz="3200" b="1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24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600" smtClean="0"/>
              <a:t>[   ]  </a:t>
            </a:r>
            <a:r>
              <a:rPr lang="ru-RU" sz="3600" smtClean="0"/>
              <a:t>и</a:t>
            </a:r>
            <a:r>
              <a:rPr lang="en-US" sz="3600" smtClean="0"/>
              <a:t>  [   ]</a:t>
            </a:r>
            <a:r>
              <a:rPr lang="ru-RU" sz="3600" smtClean="0"/>
              <a:t>, (    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b="1" i="1" u="sng" smtClean="0">
                <a:solidFill>
                  <a:srgbClr val="FFC000"/>
                </a:solidFill>
              </a:rPr>
              <a:t>Найдите общую придаточную часть.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b="1" smtClean="0"/>
              <a:t>Когда наступил вечер, небо сплошь заволокло тучами и пошел дождь.</a:t>
            </a:r>
          </a:p>
          <a:p>
            <a:pPr eaLnBrk="1" hangingPunct="1"/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800" b="1" smtClean="0"/>
              <a:t>Как только открыли двери, послышалось гудение комаров и они полетели в спальню.</a:t>
            </a:r>
          </a:p>
          <a:p>
            <a:pPr eaLnBrk="1" hangingPunct="1"/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800" b="1" smtClean="0"/>
              <a:t>Едва солнце взошло, туман рассеялся и у воды стало холодно.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mtClean="0">
                <a:solidFill>
                  <a:srgbClr val="FFC000"/>
                </a:solidFill>
              </a:rPr>
              <a:t>О чем вам говорит эта схема?</a:t>
            </a:r>
            <a:endParaRPr lang="ru-RU" sz="360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0957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FFFF00"/>
                </a:solidFill>
              </a:rPr>
              <a:t>При общей придаточной части  перед  союзом И запятая </a:t>
            </a:r>
            <a:r>
              <a:rPr lang="ru-RU" sz="7200" b="1" smtClean="0">
                <a:solidFill>
                  <a:srgbClr val="FFFF00"/>
                </a:solidFill>
              </a:rPr>
              <a:t>не ставится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C00000"/>
                </a:solidFill>
              </a:rPr>
              <a:t>Вывод :</a:t>
            </a:r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</TotalTime>
  <Words>402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Constantia</vt:lpstr>
      <vt:lpstr>Wingdings 2</vt:lpstr>
      <vt:lpstr>Calibri</vt:lpstr>
      <vt:lpstr>Бумажная</vt:lpstr>
      <vt:lpstr>Знаки препинания в ССП</vt:lpstr>
      <vt:lpstr>Прокомментируйте схемы</vt:lpstr>
      <vt:lpstr>Объясните, какое это предложение: простое или сложное, нужны ли знаки препинания?</vt:lpstr>
      <vt:lpstr>Объясните, какое это предложение: простое или сложное, нужны ли знаки препинания?</vt:lpstr>
      <vt:lpstr>Вывод:</vt:lpstr>
      <vt:lpstr>  Используя данные обстоятельства  в качестве общего второстепенного члена, составьте 5  ССП </vt:lpstr>
      <vt:lpstr>Продолжите предложения по схемам:  1. [ O и O]    2. [   ] и [    ].</vt:lpstr>
      <vt:lpstr>О чем вам говорит эта схема?</vt:lpstr>
      <vt:lpstr>Вывод :</vt:lpstr>
      <vt:lpstr>Придумайте 5 ССП, используя союзы:</vt:lpstr>
      <vt:lpstr>Объясните, почему перед союзом И не нужна запятая</vt:lpstr>
      <vt:lpstr>Тире в ССП</vt:lpstr>
      <vt:lpstr>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Прокомментируйте схемы</dc:title>
  <dc:creator>1111</dc:creator>
  <cp:lastModifiedBy>1111</cp:lastModifiedBy>
  <cp:revision>10</cp:revision>
  <dcterms:modified xsi:type="dcterms:W3CDTF">2012-04-29T18:25:52Z</dcterms:modified>
</cp:coreProperties>
</file>